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0"/>
  </p:notesMasterIdLst>
  <p:handoutMasterIdLst>
    <p:handoutMasterId r:id="rId11"/>
  </p:handoutMasterIdLst>
  <p:sldIdLst>
    <p:sldId id="260" r:id="rId7"/>
    <p:sldId id="257" r:id="rId8"/>
    <p:sldId id="2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7" d="100"/>
          <a:sy n="127" d="100"/>
        </p:scale>
        <p:origin x="1254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July </a:t>
            </a:r>
            <a:r>
              <a:rPr lang="en-US" b="1" dirty="0" smtClean="0">
                <a:solidFill>
                  <a:srgbClr val="000000"/>
                </a:solidFill>
              </a:rPr>
              <a:t>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</a:t>
            </a:r>
            <a:r>
              <a:rPr lang="en-US" sz="1600" b="1" kern="0" dirty="0" smtClean="0">
                <a:solidFill>
                  <a:srgbClr val="000000"/>
                </a:solidFill>
              </a:rPr>
              <a:t>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June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June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06/04/17 </a:t>
            </a:r>
            <a:r>
              <a:rPr lang="en-US" sz="1600" dirty="0"/>
              <a:t>– Planned Maintenance (Site Failover – Retail Processing, </a:t>
            </a:r>
            <a:r>
              <a:rPr lang="en-US" sz="1600" dirty="0" err="1"/>
              <a:t>MarkeTrak</a:t>
            </a:r>
            <a:r>
              <a:rPr lang="en-US" sz="1600" dirty="0"/>
              <a:t>, </a:t>
            </a:r>
            <a:r>
              <a:rPr lang="en-US" sz="1600" dirty="0" err="1"/>
              <a:t>FindESIID</a:t>
            </a:r>
            <a:r>
              <a:rPr lang="en-US" sz="1600" dirty="0"/>
              <a:t>, </a:t>
            </a:r>
            <a:r>
              <a:rPr lang="en-US" sz="1600" dirty="0" err="1"/>
              <a:t>FindTransaction</a:t>
            </a:r>
            <a:r>
              <a:rPr lang="en-US" sz="1600" dirty="0"/>
              <a:t>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 smtClean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06/06/17 (7:00 PM </a:t>
            </a:r>
            <a:r>
              <a:rPr lang="en-US" sz="1600" kern="0" dirty="0">
                <a:solidFill>
                  <a:srgbClr val="000000"/>
                </a:solidFill>
              </a:rPr>
              <a:t>– </a:t>
            </a:r>
            <a:r>
              <a:rPr lang="en-US" sz="1600" kern="0" dirty="0" smtClean="0">
                <a:solidFill>
                  <a:srgbClr val="000000"/>
                </a:solidFill>
              </a:rPr>
              <a:t>9:05 </a:t>
            </a:r>
            <a:r>
              <a:rPr lang="en-US" sz="1600" kern="0" dirty="0">
                <a:solidFill>
                  <a:srgbClr val="000000"/>
                </a:solidFill>
              </a:rPr>
              <a:t>PM) – Retail </a:t>
            </a:r>
            <a:r>
              <a:rPr lang="en-US" sz="1600" kern="0" dirty="0" smtClean="0">
                <a:solidFill>
                  <a:srgbClr val="000000"/>
                </a:solidFill>
              </a:rPr>
              <a:t>Processing </a:t>
            </a:r>
            <a:r>
              <a:rPr lang="en-US" sz="1600" kern="0" dirty="0">
                <a:solidFill>
                  <a:srgbClr val="000000"/>
                </a:solidFill>
              </a:rPr>
              <a:t>degradation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During the indicated timeframe ERCOT </a:t>
            </a:r>
            <a:r>
              <a:rPr lang="en-US" sz="1400" kern="0" dirty="0" smtClean="0">
                <a:solidFill>
                  <a:srgbClr val="000000"/>
                </a:solidFill>
              </a:rPr>
              <a:t>was unable to process 814 </a:t>
            </a:r>
            <a:r>
              <a:rPr lang="en-US" sz="1400" kern="0" dirty="0">
                <a:solidFill>
                  <a:srgbClr val="000000"/>
                </a:solidFill>
              </a:rPr>
              <a:t>and 867 </a:t>
            </a:r>
            <a:r>
              <a:rPr lang="en-US" sz="1400" kern="0" dirty="0" smtClean="0">
                <a:solidFill>
                  <a:srgbClr val="000000"/>
                </a:solidFill>
              </a:rPr>
              <a:t>transactions</a:t>
            </a:r>
            <a:endParaRPr lang="en-US" sz="14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All backlogs were cleared by 9:30 </a:t>
            </a:r>
            <a:r>
              <a:rPr lang="en-US" sz="1400" kern="0" dirty="0" smtClean="0">
                <a:solidFill>
                  <a:srgbClr val="000000"/>
                </a:solidFill>
              </a:rPr>
              <a:t>PM</a:t>
            </a:r>
            <a:endParaRPr lang="en-US" sz="14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4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06/22/17 (5:59 AM – 6:42 PM) </a:t>
            </a:r>
            <a:r>
              <a:rPr lang="en-US" sz="1600" kern="0" dirty="0">
                <a:solidFill>
                  <a:srgbClr val="000000"/>
                </a:solidFill>
              </a:rPr>
              <a:t>– Retail Processing </a:t>
            </a:r>
            <a:r>
              <a:rPr lang="en-US" sz="1600" kern="0" dirty="0" smtClean="0">
                <a:solidFill>
                  <a:srgbClr val="000000"/>
                </a:solidFill>
              </a:rPr>
              <a:t>and application outage</a:t>
            </a:r>
            <a:endParaRPr lang="en-US" sz="16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During the indicated timeframe ERCOT was unable to process </a:t>
            </a:r>
            <a:r>
              <a:rPr lang="en-US" sz="1400" kern="0" dirty="0" smtClean="0">
                <a:solidFill>
                  <a:srgbClr val="000000"/>
                </a:solidFill>
              </a:rPr>
              <a:t>Retail Transactions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NAESB was not impacted and all transactions were processed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smtClean="0">
                <a:solidFill>
                  <a:srgbClr val="000000"/>
                </a:solidFill>
              </a:rPr>
              <a:t>From 5:59 AM – 6:14 AM </a:t>
            </a:r>
            <a:r>
              <a:rPr lang="en-US" sz="1400" dirty="0" err="1" smtClean="0"/>
              <a:t>FindESIID</a:t>
            </a:r>
            <a:r>
              <a:rPr lang="en-US" sz="1400" dirty="0" smtClean="0"/>
              <a:t> and </a:t>
            </a:r>
            <a:r>
              <a:rPr lang="en-US" sz="1400" dirty="0" err="1" smtClean="0"/>
              <a:t>FindTransaction</a:t>
            </a:r>
            <a:r>
              <a:rPr lang="en-US" sz="1400" dirty="0" smtClean="0"/>
              <a:t> were unavailable through the MIS, and </a:t>
            </a:r>
            <a:r>
              <a:rPr lang="en-US" sz="1400" dirty="0" err="1" smtClean="0"/>
              <a:t>MarkeTrak</a:t>
            </a:r>
            <a:r>
              <a:rPr lang="en-US" sz="1400" dirty="0" smtClean="0"/>
              <a:t> was degraded</a:t>
            </a:r>
            <a:endParaRPr lang="en-US" sz="14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" y="1752600"/>
            <a:ext cx="8534400" cy="2055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</TotalTime>
  <Words>142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80</cp:revision>
  <cp:lastPrinted>2016-01-21T20:53:15Z</cp:lastPrinted>
  <dcterms:created xsi:type="dcterms:W3CDTF">2016-01-21T15:20:31Z</dcterms:created>
  <dcterms:modified xsi:type="dcterms:W3CDTF">2017-07-07T21:55:33Z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